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9" r:id="rId9"/>
    <p:sldId id="264" r:id="rId10"/>
    <p:sldId id="263" r:id="rId11"/>
    <p:sldId id="266" r:id="rId12"/>
    <p:sldId id="265" r:id="rId13"/>
    <p:sldId id="267" r:id="rId14"/>
    <p:sldId id="268" r:id="rId15"/>
    <p:sldId id="271" r:id="rId16"/>
    <p:sldId id="273" r:id="rId17"/>
    <p:sldId id="272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953" autoAdjust="0"/>
  </p:normalViewPr>
  <p:slideViewPr>
    <p:cSldViewPr snapToGrid="0">
      <p:cViewPr varScale="1">
        <p:scale>
          <a:sx n="95" d="100"/>
          <a:sy n="95" d="100"/>
        </p:scale>
        <p:origin x="9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B66F4-0CEF-464D-8469-50F6DC7D61D7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5C71AA-7CBD-4363-87B9-E2AAD16DA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03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Compliance to a prompt, then, is defined as when the child was executing the wrong step or was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idling before prompt, and is executing the right step after the prompt. In addition, when the step is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extended step (e.g. scrub, rinse, dry), which requires multiple prompts, compliance can also be seen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child was executing the correct step both prior to and after the prompt. The \Complied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Prompt Rate" is plotted in Figure 4.7, and the median for Phase A is 87%, for Phase B1 is 33%, for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Phase C is 77%, and for Phase B2 is 80%.</a:t>
            </a:r>
          </a:p>
          <a:p>
            <a:endParaRPr lang="en-CA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child is said to ignore the prompts when the child does not change the step before and after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prompt. Specifically, this happened if the child was executing the wrong step before prompt and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remains executing that same wrong step after the prompt, or when the child was idling before prompt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remains idling after prompt, or when the child executes the correct non-extended step before and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the prompt (this usually happened because the robot delivered the prompt too late although the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child knew what to do or when the parent prompted for the child to stop the getting soap step but the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child did not comply). The \Ignored Prompt Rate" is plotted in Figure 4.8, and the median for Phase</a:t>
            </a:r>
          </a:p>
          <a:p>
            <a:r>
              <a:rPr lang="en-CA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is 10%, for Phase B1 is 33%, for Phase C is 8%, for Phase B2 is 13%.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C71AA-7CBD-4363-87B9-E2AAD16DA2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42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by comparing child’s responses</a:t>
            </a:r>
            <a:r>
              <a:rPr lang="en-US" baseline="0" dirty="0" smtClean="0"/>
              <a:t> to </a:t>
            </a:r>
            <a:r>
              <a:rPr lang="en-US" dirty="0" smtClean="0"/>
              <a:t>parent and robot prompts,</a:t>
            </a:r>
            <a:r>
              <a:rPr lang="en-US" baseline="0" dirty="0" smtClean="0"/>
              <a:t> </a:t>
            </a:r>
            <a:r>
              <a:rPr lang="en-US" dirty="0" smtClean="0"/>
              <a:t>noting</a:t>
            </a:r>
            <a:r>
              <a:rPr lang="en-US" baseline="0" dirty="0" smtClean="0"/>
              <a:t> the opinions of the parents and the researcher during their </a:t>
            </a:r>
            <a:r>
              <a:rPr lang="en-US" dirty="0" smtClean="0"/>
              <a:t>discussions as well as the parent after study </a:t>
            </a:r>
            <a:r>
              <a:rPr lang="en-US" baseline="0" dirty="0" smtClean="0"/>
              <a:t>survey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C71AA-7CBD-4363-87B9-E2AAD16DA2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2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9897-2308-49D8-9E77-3B090B7BBFD5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B4EDC-78A3-48E2-AE0C-E13FB325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3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9897-2308-49D8-9E77-3B090B7BBFD5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B4EDC-78A3-48E2-AE0C-E13FB325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95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9897-2308-49D8-9E77-3B090B7BBFD5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B4EDC-78A3-48E2-AE0C-E13FB325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51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9897-2308-49D8-9E77-3B090B7BBFD5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B4EDC-78A3-48E2-AE0C-E13FB32586F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5524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9897-2308-49D8-9E77-3B090B7BBFD5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B4EDC-78A3-48E2-AE0C-E13FB325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52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9897-2308-49D8-9E77-3B090B7BBFD5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B4EDC-78A3-48E2-AE0C-E13FB325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8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9897-2308-49D8-9E77-3B090B7BBFD5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B4EDC-78A3-48E2-AE0C-E13FB325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83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9897-2308-49D8-9E77-3B090B7BBFD5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B4EDC-78A3-48E2-AE0C-E13FB325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63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9897-2308-49D8-9E77-3B090B7BBFD5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B4EDC-78A3-48E2-AE0C-E13FB325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62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9897-2308-49D8-9E77-3B090B7BBFD5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B4EDC-78A3-48E2-AE0C-E13FB325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47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9897-2308-49D8-9E77-3B090B7BBFD5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B4EDC-78A3-48E2-AE0C-E13FB325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65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9897-2308-49D8-9E77-3B090B7BBFD5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B4EDC-78A3-48E2-AE0C-E13FB325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9897-2308-49D8-9E77-3B090B7BBFD5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B4EDC-78A3-48E2-AE0C-E13FB325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05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9897-2308-49D8-9E77-3B090B7BBFD5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B4EDC-78A3-48E2-AE0C-E13FB325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95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9897-2308-49D8-9E77-3B090B7BBFD5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B4EDC-78A3-48E2-AE0C-E13FB325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5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9897-2308-49D8-9E77-3B090B7BBFD5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B4EDC-78A3-48E2-AE0C-E13FB325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49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9897-2308-49D8-9E77-3B090B7BBFD5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B4EDC-78A3-48E2-AE0C-E13FB325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66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E389897-2308-49D8-9E77-3B090B7BBFD5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6EB4EDC-78A3-48E2-AE0C-E13FB3258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36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2300" dirty="0"/>
              <a:t>Exploring the Feasibility of Prompting Daily Task Execution using the</a:t>
            </a:r>
            <a:br>
              <a:rPr lang="en-CA" sz="2300" dirty="0"/>
            </a:br>
            <a:r>
              <a:rPr lang="en-CA" sz="2300" dirty="0"/>
              <a:t>NAO Humanoid Robot with Children with Autism Spectrum Disorder</a:t>
            </a:r>
            <a:endParaRPr lang="en-US" sz="23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4018469"/>
            <a:ext cx="9440034" cy="1049867"/>
          </a:xfrm>
        </p:spPr>
        <p:txBody>
          <a:bodyPr/>
          <a:lstStyle/>
          <a:p>
            <a:r>
              <a:rPr lang="en-US" dirty="0" err="1" smtClean="0"/>
              <a:t>M.A.Sc</a:t>
            </a:r>
            <a:r>
              <a:rPr lang="en-US" dirty="0" smtClean="0"/>
              <a:t> </a:t>
            </a:r>
            <a:r>
              <a:rPr lang="en-US" dirty="0" err="1" smtClean="0"/>
              <a:t>Defence</a:t>
            </a:r>
            <a:endParaRPr lang="en-US" dirty="0" smtClean="0"/>
          </a:p>
          <a:p>
            <a:r>
              <a:rPr lang="en-US" i="1" dirty="0"/>
              <a:t>by:</a:t>
            </a:r>
            <a:r>
              <a:rPr lang="en-US" dirty="0"/>
              <a:t> </a:t>
            </a:r>
            <a:r>
              <a:rPr lang="en-US" dirty="0" smtClean="0"/>
              <a:t>David Di Xue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75922" y="5221416"/>
            <a:ext cx="4001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Supervised by:</a:t>
            </a:r>
            <a:r>
              <a:rPr lang="en-US" dirty="0" smtClean="0"/>
              <a:t> Professor Alex Mihailidis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35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Wizard of Oz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145" y="2110344"/>
            <a:ext cx="6544018" cy="405875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One participant</a:t>
            </a:r>
          </a:p>
          <a:p>
            <a:pPr lvl="1"/>
            <a:r>
              <a:rPr lang="en-US" dirty="0" smtClean="0"/>
              <a:t>Male, 13 years old, born in Philippines</a:t>
            </a:r>
          </a:p>
          <a:p>
            <a:pPr lvl="1"/>
            <a:r>
              <a:rPr lang="en-US" dirty="0" smtClean="0"/>
              <a:t>Confirmed clinical diagnosis of ASD</a:t>
            </a:r>
          </a:p>
          <a:p>
            <a:pPr lvl="1"/>
            <a:r>
              <a:rPr lang="en-US" dirty="0" smtClean="0"/>
              <a:t>Social Responsiveness Scale score for severe ASD</a:t>
            </a:r>
          </a:p>
          <a:p>
            <a:pPr lvl="1"/>
            <a:r>
              <a:rPr lang="en-US" dirty="0" smtClean="0"/>
              <a:t>Can only say one word phrases, but listens to verbal commands well</a:t>
            </a:r>
          </a:p>
          <a:p>
            <a:pPr lvl="1">
              <a:buClr>
                <a:srgbClr val="DADADA"/>
              </a:buClr>
            </a:pPr>
            <a:r>
              <a:rPr lang="en-US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Needs prompts to stay on task and improve quality of steps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Total: 8 weeks, 50 trials</a:t>
            </a:r>
            <a:endParaRPr lang="en-US" dirty="0"/>
          </a:p>
          <a:p>
            <a:r>
              <a:rPr lang="en-US" dirty="0" smtClean="0"/>
              <a:t>A-B1-C-B2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163" y="3618036"/>
            <a:ext cx="3939499" cy="29546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51163" y="1891337"/>
            <a:ext cx="32446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75000"/>
                  </a:schemeClr>
                </a:solidFill>
              </a:rPr>
              <a:t>Parent Involvement:</a:t>
            </a:r>
          </a:p>
          <a:p>
            <a:r>
              <a:rPr lang="en-US" sz="1500" dirty="0" err="1" smtClean="0">
                <a:solidFill>
                  <a:schemeClr val="tx1">
                    <a:lumMod val="75000"/>
                  </a:schemeClr>
                </a:solidFill>
              </a:rPr>
              <a:t>Lvl</a:t>
            </a:r>
            <a:r>
              <a:rPr lang="en-US" sz="1500" dirty="0" smtClean="0">
                <a:solidFill>
                  <a:schemeClr val="tx1">
                    <a:lumMod val="75000"/>
                  </a:schemeClr>
                </a:solidFill>
              </a:rPr>
              <a:t> 0: out of view</a:t>
            </a:r>
          </a:p>
          <a:p>
            <a:r>
              <a:rPr lang="en-US" sz="1500" dirty="0" err="1" smtClean="0">
                <a:solidFill>
                  <a:schemeClr val="tx1">
                    <a:lumMod val="75000"/>
                  </a:schemeClr>
                </a:solidFill>
              </a:rPr>
              <a:t>Lvl</a:t>
            </a:r>
            <a:r>
              <a:rPr lang="en-US" sz="1500" dirty="0" smtClean="0">
                <a:solidFill>
                  <a:schemeClr val="tx1">
                    <a:lumMod val="75000"/>
                  </a:schemeClr>
                </a:solidFill>
              </a:rPr>
              <a:t> 1: beside child, gesture</a:t>
            </a:r>
          </a:p>
          <a:p>
            <a:r>
              <a:rPr lang="en-US" sz="1500" dirty="0" err="1" smtClean="0">
                <a:solidFill>
                  <a:schemeClr val="tx1">
                    <a:lumMod val="75000"/>
                  </a:schemeClr>
                </a:solidFill>
              </a:rPr>
              <a:t>Lvl</a:t>
            </a:r>
            <a:r>
              <a:rPr lang="en-US" sz="1500" dirty="0" smtClean="0">
                <a:solidFill>
                  <a:schemeClr val="tx1">
                    <a:lumMod val="75000"/>
                  </a:schemeClr>
                </a:solidFill>
              </a:rPr>
              <a:t> 2: beside child, gesture and verbal</a:t>
            </a:r>
          </a:p>
          <a:p>
            <a:r>
              <a:rPr lang="en-US" sz="1500" dirty="0" err="1" smtClean="0">
                <a:solidFill>
                  <a:schemeClr val="tx1">
                    <a:lumMod val="75000"/>
                  </a:schemeClr>
                </a:solidFill>
              </a:rPr>
              <a:t>Lvl</a:t>
            </a:r>
            <a:r>
              <a:rPr lang="en-US" sz="1500" dirty="0" smtClean="0">
                <a:solidFill>
                  <a:schemeClr val="tx1">
                    <a:lumMod val="75000"/>
                  </a:schemeClr>
                </a:solidFill>
              </a:rPr>
              <a:t> 3: behind child, physically guide</a:t>
            </a:r>
          </a:p>
          <a:p>
            <a:r>
              <a:rPr lang="en-US" sz="1500" dirty="0" err="1" smtClean="0">
                <a:solidFill>
                  <a:schemeClr val="tx1">
                    <a:lumMod val="75000"/>
                  </a:schemeClr>
                </a:solidFill>
              </a:rPr>
              <a:t>Lvl</a:t>
            </a:r>
            <a:r>
              <a:rPr lang="en-US" sz="1500" dirty="0" smtClean="0">
                <a:solidFill>
                  <a:schemeClr val="tx1">
                    <a:lumMod val="75000"/>
                  </a:schemeClr>
                </a:solidFill>
              </a:rPr>
              <a:t> 4: beside child with no robot</a:t>
            </a:r>
            <a:endParaRPr lang="en-US" sz="15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Prompt Compliance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74" y="2063611"/>
            <a:ext cx="5214003" cy="3910502"/>
          </a:xfrm>
        </p:spPr>
      </p:pic>
    </p:spTree>
    <p:extLst>
      <p:ext uri="{BB962C8B-B14F-4D97-AF65-F5344CB8AC3E}">
        <p14:creationId xmlns:p14="http://schemas.microsoft.com/office/powerpoint/2010/main" val="376587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Task Completion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626" y="2139591"/>
            <a:ext cx="5412316" cy="4059237"/>
          </a:xfrm>
        </p:spPr>
      </p:pic>
      <p:sp>
        <p:nvSpPr>
          <p:cNvPr id="5" name="TextBox 4"/>
          <p:cNvSpPr txBox="1"/>
          <p:nvPr/>
        </p:nvSpPr>
        <p:spPr>
          <a:xfrm>
            <a:off x="1524001" y="3015048"/>
            <a:ext cx="22877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Hand washing steps: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Turn on the water</a:t>
            </a:r>
          </a:p>
          <a:p>
            <a:pPr marL="342900" indent="-342900">
              <a:buAutoNum type="arabicPeriod"/>
            </a:pPr>
            <a:r>
              <a:rPr lang="en-US" strike="sngStrike" dirty="0" smtClean="0">
                <a:solidFill>
                  <a:schemeClr val="tx1">
                    <a:lumMod val="75000"/>
                  </a:schemeClr>
                </a:solidFill>
              </a:rPr>
              <a:t>Wet hands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Get soap</a:t>
            </a:r>
          </a:p>
          <a:p>
            <a:pPr marL="342900" indent="-342900">
              <a:buAutoNum type="arabicPeriod"/>
            </a:pPr>
            <a:r>
              <a:rPr lang="en-US" i="1" dirty="0" smtClean="0">
                <a:solidFill>
                  <a:schemeClr val="tx1">
                    <a:lumMod val="75000"/>
                  </a:schemeClr>
                </a:solidFill>
              </a:rPr>
              <a:t>Scrub hands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Rinse hands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Turn off water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Dry hands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27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Rinse Durations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425" y="2179832"/>
            <a:ext cx="5230502" cy="392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&amp; Confounding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2027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Only one subject, may not generalize</a:t>
            </a:r>
          </a:p>
          <a:p>
            <a:r>
              <a:rPr lang="en-US" dirty="0" smtClean="0"/>
              <a:t>Subject already knows steps of handwashing, only needs supervision on initiation, termination, and quality of steps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Fatigue</a:t>
            </a:r>
          </a:p>
          <a:p>
            <a:r>
              <a:rPr lang="en-US" dirty="0" smtClean="0"/>
              <a:t>Data not collected to saturation</a:t>
            </a:r>
            <a:endParaRPr lang="en-US" dirty="0"/>
          </a:p>
          <a:p>
            <a:r>
              <a:rPr lang="en-US" dirty="0" smtClean="0"/>
              <a:t>Unfamiliarity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dirty="0" smtClean="0"/>
              <a:t>Learning effects</a:t>
            </a:r>
          </a:p>
          <a:p>
            <a:r>
              <a:rPr lang="en-US" dirty="0" smtClean="0"/>
              <a:t>Training phase protocol is not formalized on ABA framework</a:t>
            </a:r>
          </a:p>
          <a:p>
            <a:r>
              <a:rPr lang="en-US" dirty="0" smtClean="0"/>
              <a:t>The robot operator did not have sufficient practice prior to the study</a:t>
            </a:r>
          </a:p>
          <a:p>
            <a:r>
              <a:rPr lang="en-US" dirty="0" smtClean="0"/>
              <a:t>Subject behavior analysis based on non-expert (</a:t>
            </a:r>
            <a:r>
              <a:rPr lang="en-US" dirty="0"/>
              <a:t>researcher and </a:t>
            </a:r>
            <a:r>
              <a:rPr lang="en-US" dirty="0" smtClean="0"/>
              <a:t>parents) </a:t>
            </a:r>
            <a:r>
              <a:rPr lang="en-US" dirty="0" smtClean="0"/>
              <a:t>opinions</a:t>
            </a:r>
          </a:p>
          <a:p>
            <a:r>
              <a:rPr lang="en-US" dirty="0" smtClean="0"/>
              <a:t>Lack of </a:t>
            </a:r>
            <a:r>
              <a:rPr lang="en-US" smtClean="0"/>
              <a:t>statistical analysis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283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More </a:t>
            </a:r>
            <a:r>
              <a:rPr lang="en-CA" dirty="0"/>
              <a:t>visually engaging </a:t>
            </a:r>
            <a:r>
              <a:rPr lang="en-CA" dirty="0" smtClean="0"/>
              <a:t>robot behavior through greater range </a:t>
            </a:r>
            <a:r>
              <a:rPr lang="en-CA" dirty="0"/>
              <a:t>of motion, faster, and more animated </a:t>
            </a:r>
            <a:r>
              <a:rPr lang="en-CA" dirty="0" smtClean="0"/>
              <a:t>gestures, cartoon sounds </a:t>
            </a:r>
            <a:r>
              <a:rPr lang="en-CA" dirty="0"/>
              <a:t>and </a:t>
            </a:r>
            <a:r>
              <a:rPr lang="en-CA" dirty="0" smtClean="0"/>
              <a:t>flashing LEDs.</a:t>
            </a:r>
          </a:p>
          <a:p>
            <a:endParaRPr lang="en-CA" dirty="0" smtClean="0"/>
          </a:p>
          <a:p>
            <a:r>
              <a:rPr lang="en-CA" dirty="0" smtClean="0"/>
              <a:t>Minimize pauses </a:t>
            </a:r>
            <a:r>
              <a:rPr lang="en-CA" dirty="0"/>
              <a:t>between robot </a:t>
            </a:r>
            <a:r>
              <a:rPr lang="en-CA" dirty="0" smtClean="0"/>
              <a:t>prompts</a:t>
            </a:r>
            <a:r>
              <a:rPr lang="en-CA" dirty="0"/>
              <a:t>, </a:t>
            </a:r>
            <a:r>
              <a:rPr lang="en-CA" dirty="0" smtClean="0"/>
              <a:t>use shorter </a:t>
            </a:r>
            <a:r>
              <a:rPr lang="en-CA" dirty="0"/>
              <a:t>versions </a:t>
            </a:r>
            <a:r>
              <a:rPr lang="en-CA" dirty="0" smtClean="0"/>
              <a:t>for repeating prompts </a:t>
            </a:r>
            <a:r>
              <a:rPr lang="en-CA" dirty="0"/>
              <a:t>for the extended </a:t>
            </a:r>
            <a:r>
              <a:rPr lang="en-CA" dirty="0" smtClean="0"/>
              <a:t>steps</a:t>
            </a:r>
          </a:p>
          <a:p>
            <a:endParaRPr lang="en-CA" dirty="0" smtClean="0"/>
          </a:p>
          <a:p>
            <a:r>
              <a:rPr lang="en-CA" dirty="0" smtClean="0"/>
              <a:t>Need </a:t>
            </a:r>
            <a:r>
              <a:rPr lang="en-CA" dirty="0"/>
              <a:t>a more severe version of each </a:t>
            </a:r>
            <a:r>
              <a:rPr lang="en-CA" dirty="0" smtClean="0"/>
              <a:t>prompt when child is not complying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43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537722"/>
          </a:xfrm>
        </p:spPr>
        <p:txBody>
          <a:bodyPr>
            <a:normAutofit/>
          </a:bodyPr>
          <a:lstStyle/>
          <a:p>
            <a:r>
              <a:rPr lang="en-CA" dirty="0" smtClean="0"/>
              <a:t>First study to demonstrate </a:t>
            </a:r>
            <a:r>
              <a:rPr lang="en-CA" dirty="0"/>
              <a:t>the feasibility of </a:t>
            </a:r>
            <a:r>
              <a:rPr lang="en-CA" dirty="0" smtClean="0"/>
              <a:t>ABA based robot prompting </a:t>
            </a:r>
            <a:r>
              <a:rPr lang="en-CA" dirty="0"/>
              <a:t>system for children with ASD in </a:t>
            </a:r>
            <a:r>
              <a:rPr lang="en-CA" dirty="0" smtClean="0"/>
              <a:t>guiding </a:t>
            </a:r>
            <a:r>
              <a:rPr lang="en-US" dirty="0" smtClean="0"/>
              <a:t>them </a:t>
            </a:r>
            <a:r>
              <a:rPr lang="en-US" dirty="0"/>
              <a:t>through </a:t>
            </a:r>
            <a:r>
              <a:rPr lang="en-US" dirty="0" smtClean="0"/>
              <a:t>daily living tasks such as hand-washing</a:t>
            </a:r>
            <a:endParaRPr lang="en-US" dirty="0"/>
          </a:p>
          <a:p>
            <a:endParaRPr lang="en-CA" dirty="0" smtClean="0"/>
          </a:p>
          <a:p>
            <a:r>
              <a:rPr lang="en-CA" dirty="0" smtClean="0"/>
              <a:t>Discovered </a:t>
            </a:r>
            <a:r>
              <a:rPr lang="en-CA" dirty="0"/>
              <a:t>the importance of a training phase consisting of the parent robot joint prompting </a:t>
            </a:r>
            <a:r>
              <a:rPr lang="en-CA" dirty="0" smtClean="0"/>
              <a:t>in increasing </a:t>
            </a:r>
            <a:r>
              <a:rPr lang="en-CA" dirty="0"/>
              <a:t>child's compliance to robot prompts</a:t>
            </a:r>
          </a:p>
          <a:p>
            <a:endParaRPr lang="en-CA" dirty="0" smtClean="0"/>
          </a:p>
          <a:p>
            <a:r>
              <a:rPr lang="en-CA" dirty="0" smtClean="0"/>
              <a:t>Identified </a:t>
            </a:r>
            <a:r>
              <a:rPr lang="en-CA" dirty="0"/>
              <a:t>the </a:t>
            </a:r>
            <a:r>
              <a:rPr lang="en-CA" dirty="0" smtClean="0"/>
              <a:t>challenges, possible solutions, and important design recommendations for building and testing the robot prompting system</a:t>
            </a:r>
          </a:p>
          <a:p>
            <a:endParaRPr lang="en-CA" dirty="0" smtClean="0"/>
          </a:p>
          <a:p>
            <a:r>
              <a:rPr lang="en-CA" dirty="0" smtClean="0"/>
              <a:t>Created </a:t>
            </a:r>
            <a:r>
              <a:rPr lang="en-CA" dirty="0"/>
              <a:t>and validated an </a:t>
            </a:r>
            <a:r>
              <a:rPr lang="en-CA" dirty="0" smtClean="0"/>
              <a:t>efficient </a:t>
            </a:r>
            <a:r>
              <a:rPr lang="en-CA" dirty="0"/>
              <a:t>video coding scheme for analyzing children with ASD's </a:t>
            </a:r>
            <a:r>
              <a:rPr lang="en-CA" dirty="0" smtClean="0"/>
              <a:t>behavior in </a:t>
            </a:r>
            <a:r>
              <a:rPr lang="en-CA" dirty="0"/>
              <a:t>response to hand-washing prompts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2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Outlook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 robot more engaging than the parent?  How about versus the video prompts displayed on a LCD screen (old COACH)?  How do we measure engagement?</a:t>
            </a:r>
          </a:p>
          <a:p>
            <a:endParaRPr lang="en-US" dirty="0" smtClean="0"/>
          </a:p>
          <a:p>
            <a:r>
              <a:rPr lang="en-US" dirty="0" smtClean="0"/>
              <a:t>What other activities of daily living can be prompted by our humanoid COACH system?</a:t>
            </a:r>
          </a:p>
          <a:p>
            <a:endParaRPr lang="en-US" dirty="0"/>
          </a:p>
          <a:p>
            <a:r>
              <a:rPr lang="en-US" dirty="0" smtClean="0"/>
              <a:t>How to create the artificial intelligence that replaces operator in the Wizard of Oz study?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4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family</a:t>
            </a:r>
          </a:p>
          <a:p>
            <a:r>
              <a:rPr lang="en-US" dirty="0" smtClean="0"/>
              <a:t>Alex</a:t>
            </a:r>
          </a:p>
          <a:p>
            <a:r>
              <a:rPr lang="en-US" dirty="0" smtClean="0"/>
              <a:t>Elaine and </a:t>
            </a:r>
            <a:r>
              <a:rPr lang="en-US" dirty="0" err="1" smtClean="0"/>
              <a:t>Azadeh</a:t>
            </a:r>
            <a:endParaRPr lang="en-US" dirty="0" smtClean="0"/>
          </a:p>
          <a:p>
            <a:r>
              <a:rPr lang="en-US" dirty="0" smtClean="0"/>
              <a:t>Tuck, Jennifer, Bing, IATSL lab mates</a:t>
            </a:r>
          </a:p>
          <a:p>
            <a:r>
              <a:rPr lang="en-US" dirty="0" smtClean="0"/>
              <a:t>Jeffrey Little (IBBME </a:t>
            </a:r>
            <a:r>
              <a:rPr lang="en-US" dirty="0" smtClean="0">
                <a:effectLst/>
              </a:rPr>
              <a:t>Graduate </a:t>
            </a:r>
            <a:r>
              <a:rPr lang="en-US" dirty="0">
                <a:effectLst/>
              </a:rPr>
              <a:t>Programs </a:t>
            </a:r>
            <a:r>
              <a:rPr lang="en-US" dirty="0" smtClean="0">
                <a:effectLst/>
              </a:rPr>
              <a:t>Administrator)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0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66195" y="18848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endParaRPr lang="en-US" sz="4000" dirty="0" smtClean="0"/>
          </a:p>
          <a:p>
            <a:pPr marL="36900" indent="0" algn="ctr">
              <a:buFont typeface="Wingdings 2" charset="2"/>
              <a:buNone/>
            </a:pPr>
            <a:endParaRPr lang="en-US" sz="4000" dirty="0" smtClean="0"/>
          </a:p>
          <a:p>
            <a:pPr marL="36900" indent="0" algn="ctr">
              <a:buFont typeface="Wingdings 2" charset="2"/>
              <a:buNone/>
            </a:pPr>
            <a:r>
              <a:rPr lang="en-US" sz="4000" dirty="0" smtClean="0"/>
              <a:t>Any questions?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9349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-Hand Washing- Real Look Autism Episode 13-trimme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175"/>
            <a:ext cx="12192000" cy="6853238"/>
          </a:xfrm>
        </p:spPr>
      </p:pic>
    </p:spTree>
    <p:extLst>
      <p:ext uri="{BB962C8B-B14F-4D97-AF65-F5344CB8AC3E}">
        <p14:creationId xmlns:p14="http://schemas.microsoft.com/office/powerpoint/2010/main" val="30025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400" y="463000"/>
            <a:ext cx="5230502" cy="39228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400" y="3920447"/>
            <a:ext cx="5230502" cy="26762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47394" y="5119417"/>
            <a:ext cx="32446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75000"/>
                  </a:schemeClr>
                </a:solidFill>
              </a:rPr>
              <a:t>Parent Involvement:</a:t>
            </a:r>
          </a:p>
          <a:p>
            <a:r>
              <a:rPr lang="en-US" sz="1500" dirty="0" err="1" smtClean="0">
                <a:solidFill>
                  <a:schemeClr val="tx1">
                    <a:lumMod val="75000"/>
                  </a:schemeClr>
                </a:solidFill>
              </a:rPr>
              <a:t>Lvl</a:t>
            </a:r>
            <a:r>
              <a:rPr lang="en-US" sz="1500" dirty="0" smtClean="0">
                <a:solidFill>
                  <a:schemeClr val="tx1">
                    <a:lumMod val="75000"/>
                  </a:schemeClr>
                </a:solidFill>
              </a:rPr>
              <a:t> 0: out of view</a:t>
            </a:r>
          </a:p>
          <a:p>
            <a:r>
              <a:rPr lang="en-US" sz="1500" dirty="0" err="1" smtClean="0">
                <a:solidFill>
                  <a:schemeClr val="tx1">
                    <a:lumMod val="75000"/>
                  </a:schemeClr>
                </a:solidFill>
              </a:rPr>
              <a:t>Lvl</a:t>
            </a:r>
            <a:r>
              <a:rPr lang="en-US" sz="1500" dirty="0" smtClean="0">
                <a:solidFill>
                  <a:schemeClr val="tx1">
                    <a:lumMod val="75000"/>
                  </a:schemeClr>
                </a:solidFill>
              </a:rPr>
              <a:t> 1: beside child, gesture</a:t>
            </a:r>
          </a:p>
          <a:p>
            <a:r>
              <a:rPr lang="en-US" sz="1500" dirty="0" err="1" smtClean="0">
                <a:solidFill>
                  <a:schemeClr val="tx1">
                    <a:lumMod val="75000"/>
                  </a:schemeClr>
                </a:solidFill>
              </a:rPr>
              <a:t>Lvl</a:t>
            </a:r>
            <a:r>
              <a:rPr lang="en-US" sz="1500" dirty="0" smtClean="0">
                <a:solidFill>
                  <a:schemeClr val="tx1">
                    <a:lumMod val="75000"/>
                  </a:schemeClr>
                </a:solidFill>
              </a:rPr>
              <a:t> 2: beside child, gesture and verbal</a:t>
            </a:r>
          </a:p>
          <a:p>
            <a:r>
              <a:rPr lang="en-US" sz="1500" dirty="0" err="1" smtClean="0">
                <a:solidFill>
                  <a:schemeClr val="tx1">
                    <a:lumMod val="75000"/>
                  </a:schemeClr>
                </a:solidFill>
              </a:rPr>
              <a:t>Lvl</a:t>
            </a:r>
            <a:r>
              <a:rPr lang="en-US" sz="1500" dirty="0" smtClean="0">
                <a:solidFill>
                  <a:schemeClr val="tx1">
                    <a:lumMod val="75000"/>
                  </a:schemeClr>
                </a:solidFill>
              </a:rPr>
              <a:t> 3: behind child, physically guide</a:t>
            </a:r>
          </a:p>
          <a:p>
            <a:r>
              <a:rPr lang="en-US" sz="1500" dirty="0" err="1" smtClean="0">
                <a:solidFill>
                  <a:schemeClr val="tx1">
                    <a:lumMod val="75000"/>
                  </a:schemeClr>
                </a:solidFill>
              </a:rPr>
              <a:t>Lvl</a:t>
            </a:r>
            <a:r>
              <a:rPr lang="en-US" sz="1500" dirty="0" smtClean="0">
                <a:solidFill>
                  <a:schemeClr val="tx1">
                    <a:lumMod val="75000"/>
                  </a:schemeClr>
                </a:solidFill>
              </a:rPr>
              <a:t> 4: beside child with no robot</a:t>
            </a:r>
            <a:endParaRPr lang="en-US" sz="15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96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Ignored Prompt Rate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377" y="1797277"/>
            <a:ext cx="5412316" cy="4059237"/>
          </a:xfrm>
        </p:spPr>
      </p:pic>
    </p:spTree>
    <p:extLst>
      <p:ext uri="{BB962C8B-B14F-4D97-AF65-F5344CB8AC3E}">
        <p14:creationId xmlns:p14="http://schemas.microsoft.com/office/powerpoint/2010/main" val="54805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Stopped for No Reasons Rate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79" y="1731963"/>
            <a:ext cx="5412316" cy="4059237"/>
          </a:xfrm>
        </p:spPr>
      </p:pic>
    </p:spTree>
    <p:extLst>
      <p:ext uri="{BB962C8B-B14F-4D97-AF65-F5344CB8AC3E}">
        <p14:creationId xmlns:p14="http://schemas.microsoft.com/office/powerpoint/2010/main" val="4107891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Confused by Prompt Rate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79" y="1731963"/>
            <a:ext cx="5412316" cy="4059237"/>
          </a:xfrm>
        </p:spPr>
      </p:pic>
    </p:spTree>
    <p:extLst>
      <p:ext uri="{BB962C8B-B14F-4D97-AF65-F5344CB8AC3E}">
        <p14:creationId xmlns:p14="http://schemas.microsoft.com/office/powerpoint/2010/main" val="1356889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Complied Prompt Rate (Rinse Step)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79" y="1731963"/>
            <a:ext cx="5412316" cy="4059237"/>
          </a:xfrm>
        </p:spPr>
      </p:pic>
    </p:spTree>
    <p:extLst>
      <p:ext uri="{BB962C8B-B14F-4D97-AF65-F5344CB8AC3E}">
        <p14:creationId xmlns:p14="http://schemas.microsoft.com/office/powerpoint/2010/main" val="1228514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Parent Physical </a:t>
            </a:r>
            <a:r>
              <a:rPr lang="en-US" dirty="0" err="1" smtClean="0"/>
              <a:t>Intervetions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79" y="1731963"/>
            <a:ext cx="5412316" cy="4059237"/>
          </a:xfrm>
        </p:spPr>
      </p:pic>
    </p:spTree>
    <p:extLst>
      <p:ext uri="{BB962C8B-B14F-4D97-AF65-F5344CB8AC3E}">
        <p14:creationId xmlns:p14="http://schemas.microsoft.com/office/powerpoint/2010/main" val="1049534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Autism Spectrum Disorder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16632"/>
          </a:xfrm>
        </p:spPr>
        <p:txBody>
          <a:bodyPr>
            <a:normAutofit/>
          </a:bodyPr>
          <a:lstStyle/>
          <a:p>
            <a:r>
              <a:rPr lang="en-US" dirty="0" smtClean="0"/>
              <a:t>Impairments in: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Social interactions and communications</a:t>
            </a:r>
          </a:p>
          <a:p>
            <a:pPr lvl="1"/>
            <a:r>
              <a:rPr lang="en-US" dirty="0" smtClean="0"/>
              <a:t>Restrictive repetitive behaviors, interests, and activities</a:t>
            </a:r>
          </a:p>
          <a:p>
            <a:endParaRPr lang="en-US" dirty="0"/>
          </a:p>
          <a:p>
            <a:r>
              <a:rPr lang="en-US" dirty="0" smtClean="0"/>
              <a:t>Cognitive theories: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Theory of Minds</a:t>
            </a:r>
          </a:p>
          <a:p>
            <a:pPr lvl="1"/>
            <a:r>
              <a:rPr lang="en-US" dirty="0" smtClean="0"/>
              <a:t>Weak Central Coherence</a:t>
            </a:r>
          </a:p>
          <a:p>
            <a:pPr lvl="1"/>
            <a:r>
              <a:rPr lang="en-US" dirty="0" smtClean="0"/>
              <a:t>Executive Dysfunction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51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Assistive Technology for ASD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200" dirty="0" smtClean="0"/>
          </a:p>
          <a:p>
            <a:r>
              <a:rPr lang="en-US" sz="2200" dirty="0" smtClean="0"/>
              <a:t>Teaching new skills</a:t>
            </a:r>
          </a:p>
          <a:p>
            <a:endParaRPr lang="en-US" sz="2200" dirty="0"/>
          </a:p>
          <a:p>
            <a:pPr lvl="1"/>
            <a:r>
              <a:rPr lang="en-US" sz="2200" dirty="0"/>
              <a:t>Computer based </a:t>
            </a:r>
            <a:r>
              <a:rPr lang="en-US" sz="2200" dirty="0" smtClean="0"/>
              <a:t>assistive technologies</a:t>
            </a:r>
          </a:p>
          <a:p>
            <a:pPr lvl="1"/>
            <a:endParaRPr lang="en-US" sz="2200" dirty="0"/>
          </a:p>
          <a:p>
            <a:r>
              <a:rPr lang="en-US" sz="2200" dirty="0" smtClean="0"/>
              <a:t>Augmenting or providing alternatives of Existing Abilities</a:t>
            </a:r>
          </a:p>
          <a:p>
            <a:endParaRPr lang="en-US" sz="2200" dirty="0" smtClean="0"/>
          </a:p>
          <a:p>
            <a:pPr lvl="1"/>
            <a:r>
              <a:rPr lang="en-US" sz="2200" dirty="0"/>
              <a:t>e</a:t>
            </a:r>
            <a:r>
              <a:rPr lang="en-US" sz="2200" dirty="0" smtClean="0"/>
              <a:t>.g. Picture Exchange Communication System</a:t>
            </a:r>
          </a:p>
        </p:txBody>
      </p:sp>
    </p:spTree>
    <p:extLst>
      <p:ext uri="{BB962C8B-B14F-4D97-AF65-F5344CB8AC3E}">
        <p14:creationId xmlns:p14="http://schemas.microsoft.com/office/powerpoint/2010/main" val="109747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Activities of Daily Living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Computer Based Assistive Technologies</a:t>
            </a:r>
          </a:p>
          <a:p>
            <a:endParaRPr lang="en-US" dirty="0" smtClean="0"/>
          </a:p>
          <a:p>
            <a:r>
              <a:rPr lang="en-US" dirty="0" smtClean="0"/>
              <a:t>Video Modeling</a:t>
            </a:r>
          </a:p>
          <a:p>
            <a:endParaRPr lang="en-US" dirty="0" smtClean="0"/>
          </a:p>
          <a:p>
            <a:r>
              <a:rPr lang="en-US" dirty="0" smtClean="0"/>
              <a:t>Applied Behavior Analysis Framework</a:t>
            </a:r>
          </a:p>
          <a:p>
            <a:endParaRPr lang="en-US" dirty="0" smtClean="0"/>
          </a:p>
          <a:p>
            <a:pPr marL="3690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 COACH for Autism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72"/>
            <a:ext cx="12192000" cy="68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9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NAO the Humanoid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40" y="1740201"/>
            <a:ext cx="7274072" cy="4851181"/>
          </a:xfrm>
        </p:spPr>
      </p:pic>
    </p:spTree>
    <p:extLst>
      <p:ext uri="{BB962C8B-B14F-4D97-AF65-F5344CB8AC3E}">
        <p14:creationId xmlns:p14="http://schemas.microsoft.com/office/powerpoint/2010/main" val="32291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673" y="2799250"/>
            <a:ext cx="10353762" cy="2584514"/>
          </a:xfrm>
        </p:spPr>
        <p:txBody>
          <a:bodyPr>
            <a:normAutofit/>
          </a:bodyPr>
          <a:lstStyle/>
          <a:p>
            <a:r>
              <a:rPr lang="en-US" sz="3000" dirty="0" smtClean="0"/>
              <a:t>The humanoid robot, NAO, is able to guide children with ASD through hand-washing independently using verbal and gestural prompts, and high task completion and prompt compliance can be observed.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6543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der technology - Toronto Rehabilitation Institu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597" cy="6858000"/>
          </a:xfrm>
        </p:spPr>
      </p:pic>
    </p:spTree>
    <p:extLst>
      <p:ext uri="{BB962C8B-B14F-4D97-AF65-F5344CB8AC3E}">
        <p14:creationId xmlns:p14="http://schemas.microsoft.com/office/powerpoint/2010/main" val="312514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282</TotalTime>
  <Words>958</Words>
  <Application>Microsoft Office PowerPoint</Application>
  <PresentationFormat>Widescreen</PresentationFormat>
  <Paragraphs>135</Paragraphs>
  <Slides>25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Calisto MT</vt:lpstr>
      <vt:lpstr>Trebuchet MS</vt:lpstr>
      <vt:lpstr>Wingdings</vt:lpstr>
      <vt:lpstr>Wingdings 2</vt:lpstr>
      <vt:lpstr>Slate</vt:lpstr>
      <vt:lpstr>Exploring the Feasibility of Prompting Daily Task Execution using the NAO Humanoid Robot with Children with Autism Spectrum Disorder</vt:lpstr>
      <vt:lpstr>PowerPoint Presentation</vt:lpstr>
      <vt:lpstr>Autism Spectrum Disorder</vt:lpstr>
      <vt:lpstr>Assistive Technology for ASD</vt:lpstr>
      <vt:lpstr>Teaching Activities of Daily Living</vt:lpstr>
      <vt:lpstr>PowerPoint Presentation</vt:lpstr>
      <vt:lpstr>NAO the Humanoid</vt:lpstr>
      <vt:lpstr>Central Hypothesis</vt:lpstr>
      <vt:lpstr>PowerPoint Presentation</vt:lpstr>
      <vt:lpstr>The Wizard of Oz Study</vt:lpstr>
      <vt:lpstr>Results – Prompt Compliance</vt:lpstr>
      <vt:lpstr>Results – Task Completion</vt:lpstr>
      <vt:lpstr>Results – Rinse Durations</vt:lpstr>
      <vt:lpstr>Limitations &amp; Confounding Factors</vt:lpstr>
      <vt:lpstr>Design Recommendations</vt:lpstr>
      <vt:lpstr>Thesis Contributions</vt:lpstr>
      <vt:lpstr>Future Outlook</vt:lpstr>
      <vt:lpstr>Thank you!</vt:lpstr>
      <vt:lpstr>PowerPoint Presentation</vt:lpstr>
      <vt:lpstr>PowerPoint Presentation</vt:lpstr>
      <vt:lpstr>Results - Ignored Prompt Rate</vt:lpstr>
      <vt:lpstr>Results - Stopped for No Reasons Rate</vt:lpstr>
      <vt:lpstr>Results - Confused by Prompt Rate</vt:lpstr>
      <vt:lpstr>Results – Complied Prompt Rate (Rinse Step)</vt:lpstr>
      <vt:lpstr>Number of Parent Physical Intervetions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Feasibility of Prompting Daily Task Execution using the NAO Humanoid Robot with Children with Autism Spectrum Disorder</dc:title>
  <dc:creator>David Xue</dc:creator>
  <cp:lastModifiedBy>David Xue</cp:lastModifiedBy>
  <cp:revision>147</cp:revision>
  <dcterms:created xsi:type="dcterms:W3CDTF">2016-05-30T10:24:35Z</dcterms:created>
  <dcterms:modified xsi:type="dcterms:W3CDTF">2016-05-30T16:48:35Z</dcterms:modified>
</cp:coreProperties>
</file>